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64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4to40.ca" TargetMode="External"/><Relationship Id="rId3" Type="http://schemas.openxmlformats.org/officeDocument/2006/relationships/hyperlink" Target="https://vimeo.com/18510709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Business Case for Inclusive Employment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58674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Presented by Dylan Morin &amp; Miranda Klinger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Dollars &amp; Cents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952500" y="2449214"/>
            <a:ext cx="11099800" cy="4599286"/>
          </a:xfrm>
          <a:prstGeom prst="rect">
            <a:avLst/>
          </a:prstGeom>
        </p:spPr>
        <p:txBody>
          <a:bodyPr/>
          <a:lstStyle/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Replacing an employee can cost an employer </a:t>
            </a:r>
            <a:r>
              <a:rPr sz="3239" b="1"/>
              <a:t>$3000-$4000</a:t>
            </a:r>
            <a:r>
              <a:rPr sz="3239"/>
              <a:t>.  </a:t>
            </a:r>
            <a:r>
              <a:rPr sz="3239" i="1"/>
              <a:t>For </a:t>
            </a:r>
            <a:r>
              <a:rPr sz="3239" i="1" u="sng"/>
              <a:t>one</a:t>
            </a:r>
            <a:r>
              <a:rPr sz="3239" i="1"/>
              <a:t> individual</a:t>
            </a:r>
            <a:r>
              <a:rPr sz="3239"/>
              <a:t>.</a:t>
            </a:r>
          </a:p>
          <a:p>
            <a:pPr marL="1200150" lvl="2" indent="-400050" defTabSz="525779">
              <a:spcBef>
                <a:spcPts val="3700"/>
              </a:spcBef>
              <a:defRPr sz="1800"/>
            </a:pPr>
            <a:r>
              <a:rPr sz="3239"/>
              <a:t>Interview, uniforms, training, less productivity of a new employee vs senior employee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 b="1"/>
              <a:t>If you have a turnover rate of 35%, and your competitor has a turnover rate of 100%, you make more money.</a:t>
            </a:r>
          </a:p>
        </p:txBody>
      </p:sp>
      <p:pic>
        <p:nvPicPr>
          <p:cNvPr id="71" name="mone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120" y="6867425"/>
            <a:ext cx="4872560" cy="3248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dutch.jpg"/>
          <p:cNvPicPr/>
          <p:nvPr/>
        </p:nvPicPr>
        <p:blipFill>
          <a:blip r:embed="rId2">
            <a:extLst/>
          </a:blip>
          <a:srcRect l="3509" r="3509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1270000" y="6831458"/>
            <a:ext cx="10464800" cy="249034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If employers can see that there’s a </a:t>
            </a:r>
            <a:r>
              <a:rPr sz="3200" b="1"/>
              <a:t>clear financial benefit</a:t>
            </a:r>
            <a:r>
              <a:rPr sz="3200"/>
              <a:t> to hiring people with disabilities because of what </a:t>
            </a:r>
            <a:r>
              <a:rPr sz="3200" u="sng"/>
              <a:t>THEY</a:t>
            </a:r>
            <a:r>
              <a:rPr sz="3200"/>
              <a:t> bring to the workplace, businesses will open doors - because they just can’t afford not to!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logone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750" y="1939850"/>
            <a:ext cx="8281300" cy="2327227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/>
            </a:pPr>
            <a:r>
              <a:rPr sz="6600"/>
              <a:t>Miranda Klinger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Employment Partnership Consultant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Transparent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3964" y="3259973"/>
            <a:ext cx="4300216" cy="20211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4to40?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An initiative that connects people experiencing disability with forward thinking employers who embrace a flexible work week</a:t>
            </a:r>
          </a:p>
          <a:p>
            <a:pPr lvl="0">
              <a:defRPr sz="1800"/>
            </a:pPr>
            <a:r>
              <a:rPr sz="2800"/>
              <a:t>Developed as a partnership between Creative Options Regina (COR) and Campus For All at the University of Regina.</a:t>
            </a:r>
          </a:p>
        </p:txBody>
      </p:sp>
      <p:pic>
        <p:nvPicPr>
          <p:cNvPr id="83" name="U-of-R-e136742492848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040" y="5937646"/>
            <a:ext cx="38100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do we do?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Seek out, secure and maintain employment opportunities for individuals with intellectual disabilities</a:t>
            </a:r>
          </a:p>
          <a:p>
            <a:pPr marL="1266825" lvl="2" indent="-422275" defTabSz="554990">
              <a:spcBef>
                <a:spcPts val="3900"/>
              </a:spcBef>
              <a:defRPr sz="1800"/>
            </a:pPr>
            <a:r>
              <a:rPr sz="3420"/>
              <a:t>Establish relationships in the business community</a:t>
            </a:r>
          </a:p>
          <a:p>
            <a:pPr marL="1266825" lvl="2" indent="-422275" defTabSz="554990">
              <a:spcBef>
                <a:spcPts val="3900"/>
              </a:spcBef>
              <a:defRPr sz="1800"/>
            </a:pPr>
            <a:r>
              <a:rPr sz="3420"/>
              <a:t>Carve &amp; customize roles within workplaces</a:t>
            </a:r>
          </a:p>
          <a:p>
            <a:pPr marL="1266825" lvl="2" indent="-422275" defTabSz="554990">
              <a:spcBef>
                <a:spcPts val="3900"/>
              </a:spcBef>
              <a:defRPr sz="1800"/>
            </a:pPr>
            <a:r>
              <a:rPr sz="3420"/>
              <a:t>Assist with hiring processes</a:t>
            </a:r>
          </a:p>
          <a:p>
            <a:pPr marL="1266825" lvl="2" indent="-422275" defTabSz="554990">
              <a:spcBef>
                <a:spcPts val="3900"/>
              </a:spcBef>
              <a:defRPr sz="1800"/>
            </a:pPr>
            <a:r>
              <a:rPr sz="3420"/>
              <a:t>Support job seekers once a job is secured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morsky.jpg"/>
          <p:cNvPicPr/>
          <p:nvPr/>
        </p:nvPicPr>
        <p:blipFill>
          <a:blip r:embed="rId2">
            <a:extLst/>
          </a:blip>
          <a:srcRect t="10948" b="1815"/>
          <a:stretch>
            <a:fillRect/>
          </a:stretch>
        </p:blipFill>
        <p:spPr>
          <a:xfrm>
            <a:off x="6020444" y="2603500"/>
            <a:ext cx="3464621" cy="302240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 lvl="0">
              <a:defRPr sz="1800"/>
            </a:pPr>
            <a:r>
              <a:rPr sz="7600"/>
              <a:t>The Business Community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Steering Committee</a:t>
            </a:r>
          </a:p>
          <a:p>
            <a:pPr lvl="0">
              <a:defRPr sz="1800"/>
            </a:pPr>
            <a:r>
              <a:rPr sz="2800"/>
              <a:t>Creating Champions</a:t>
            </a:r>
          </a:p>
          <a:p>
            <a:pPr lvl="0">
              <a:defRPr sz="1800"/>
            </a:pPr>
            <a:r>
              <a:rPr sz="2800"/>
              <a:t>Establishing (and then maintaining) close relationships with business partners &amp; community organizations</a:t>
            </a:r>
          </a:p>
        </p:txBody>
      </p:sp>
      <p:pic>
        <p:nvPicPr>
          <p:cNvPr id="91" name="sasktel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1499" y="7094041"/>
            <a:ext cx="29210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trategy-Lab-Logo-Purple-cow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71349" y="6381650"/>
            <a:ext cx="259080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farm-credit-canada-squarelogo-137303944591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06430" y="5617765"/>
            <a:ext cx="1951138" cy="1951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ymca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29080" y="2468190"/>
            <a:ext cx="3284886" cy="3284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ustomize.jpg"/>
          <p:cNvPicPr/>
          <p:nvPr/>
        </p:nvPicPr>
        <p:blipFill>
          <a:blip r:embed="rId2">
            <a:extLst/>
          </a:blip>
          <a:srcRect l="3462" r="6547"/>
          <a:stretch>
            <a:fillRect/>
          </a:stretch>
        </p:blipFill>
        <p:spPr>
          <a:xfrm>
            <a:off x="6209951" y="3431302"/>
            <a:ext cx="6252321" cy="43301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Carve &amp; Customize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Typically not seeking out competitive application and job descriptions</a:t>
            </a:r>
          </a:p>
          <a:p>
            <a:pPr lvl="0">
              <a:defRPr sz="1800"/>
            </a:pPr>
            <a:r>
              <a:rPr sz="2800"/>
              <a:t>Identify inefficiencies within a workplace and create a unique position tailored to the job seeker and the needs of the employer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Hiring Processes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xfrm>
            <a:off x="4328219" y="2603500"/>
            <a:ext cx="7724081" cy="6286500"/>
          </a:xfrm>
          <a:prstGeom prst="rect">
            <a:avLst/>
          </a:prstGeom>
        </p:spPr>
        <p:txBody>
          <a:bodyPr/>
          <a:lstStyle/>
          <a:p>
            <a:pPr marL="368934" lvl="0" indent="-368934" defTabSz="484886">
              <a:spcBef>
                <a:spcPts val="3400"/>
              </a:spcBef>
              <a:defRPr sz="1800"/>
            </a:pPr>
            <a:r>
              <a:rPr sz="2988"/>
              <a:t>Once a job description is written, we assist the employer by submitting resumes for job seekers who are interested or have skills in the area of work.</a:t>
            </a:r>
          </a:p>
          <a:p>
            <a:pPr marL="368934" lvl="0" indent="-368934" defTabSz="484886">
              <a:spcBef>
                <a:spcPts val="3400"/>
              </a:spcBef>
              <a:defRPr sz="1800"/>
            </a:pPr>
            <a:r>
              <a:rPr sz="2988"/>
              <a:t>Work with job seekers to write resumes, interview skills, preparing for interview process.</a:t>
            </a:r>
          </a:p>
          <a:p>
            <a:pPr marL="368934" lvl="0" indent="-368934" defTabSz="484886">
              <a:spcBef>
                <a:spcPts val="3400"/>
              </a:spcBef>
              <a:defRPr sz="1800"/>
            </a:pPr>
            <a:r>
              <a:rPr sz="2988"/>
              <a:t>Attend interviews with job seekers.</a:t>
            </a:r>
          </a:p>
          <a:p>
            <a:pPr marL="368934" lvl="0" indent="-368934" defTabSz="484886">
              <a:spcBef>
                <a:spcPts val="3400"/>
              </a:spcBef>
              <a:defRPr sz="1800"/>
            </a:pPr>
            <a:r>
              <a:rPr sz="2988"/>
              <a:t>Offer insight and direction for employer and/or HR.</a:t>
            </a:r>
          </a:p>
        </p:txBody>
      </p:sp>
      <p:pic>
        <p:nvPicPr>
          <p:cNvPr id="102" name="Prepara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884" y="3583979"/>
            <a:ext cx="3918596" cy="3918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G_3256.jpeg"/>
          <p:cNvPicPr/>
          <p:nvPr/>
        </p:nvPicPr>
        <p:blipFill>
          <a:blip r:embed="rId2">
            <a:extLst/>
          </a:blip>
          <a:srcRect l="15466" r="15466"/>
          <a:stretch>
            <a:fillRect/>
          </a:stretch>
        </p:blipFill>
        <p:spPr>
          <a:xfrm>
            <a:off x="6554757" y="2304508"/>
            <a:ext cx="3898862" cy="377516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Job Coaching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lvl="0" indent="-339470" defTabSz="578358">
              <a:spcBef>
                <a:spcPts val="3100"/>
              </a:spcBef>
              <a:defRPr sz="1800"/>
            </a:pPr>
            <a:r>
              <a:rPr sz="2772"/>
              <a:t>Help create success</a:t>
            </a:r>
          </a:p>
          <a:p>
            <a:pPr marL="339470" lvl="0" indent="-339470" defTabSz="578358">
              <a:spcBef>
                <a:spcPts val="3100"/>
              </a:spcBef>
              <a:defRPr sz="1800"/>
            </a:pPr>
            <a:r>
              <a:rPr sz="2772"/>
              <a:t>Supports both the new employee &amp; the employer.</a:t>
            </a:r>
          </a:p>
          <a:p>
            <a:pPr marL="339470" lvl="0" indent="-339470" defTabSz="578358">
              <a:spcBef>
                <a:spcPts val="3100"/>
              </a:spcBef>
              <a:defRPr sz="1800"/>
            </a:pPr>
            <a:r>
              <a:rPr sz="2772"/>
              <a:t>Provides guidance, feedback, support and re-direction.</a:t>
            </a:r>
          </a:p>
          <a:p>
            <a:pPr marL="339470" lvl="0" indent="-339470" defTabSz="578358">
              <a:spcBef>
                <a:spcPts val="3100"/>
              </a:spcBef>
              <a:defRPr sz="1800"/>
            </a:pPr>
            <a:r>
              <a:rPr sz="2772"/>
              <a:t>Balances assisting with job tasks, as well as relationship building.</a:t>
            </a:r>
          </a:p>
          <a:p>
            <a:pPr marL="339470" lvl="0" indent="-339470" defTabSz="578358">
              <a:spcBef>
                <a:spcPts val="3100"/>
              </a:spcBef>
              <a:defRPr sz="1800"/>
            </a:pPr>
            <a:r>
              <a:rPr sz="2772"/>
              <a:t>As the employee progresses, job coach gradually fades from the job site.</a:t>
            </a:r>
          </a:p>
        </p:txBody>
      </p:sp>
      <p:pic>
        <p:nvPicPr>
          <p:cNvPr id="107" name="IMG_3255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6039" y="6186078"/>
            <a:ext cx="4946211" cy="3307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Success…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952500" y="11557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SzTx/>
              <a:buNone/>
              <a:defRPr sz="1800"/>
            </a:pPr>
            <a:r>
              <a:rPr sz="3600" b="1"/>
              <a:t>is about more than just doing the job well.</a:t>
            </a:r>
            <a:r>
              <a:rPr sz="3600"/>
              <a:t>  </a:t>
            </a:r>
          </a:p>
          <a:p>
            <a:pPr lvl="3">
              <a:defRPr sz="1800"/>
            </a:pPr>
            <a:r>
              <a:rPr sz="3600"/>
              <a:t>Part of a team</a:t>
            </a:r>
          </a:p>
          <a:p>
            <a:pPr lvl="3">
              <a:defRPr sz="1800"/>
            </a:pPr>
            <a:r>
              <a:rPr sz="3600"/>
              <a:t>Building relationships</a:t>
            </a:r>
          </a:p>
          <a:p>
            <a:pPr lvl="3">
              <a:defRPr sz="1800"/>
            </a:pPr>
            <a:r>
              <a:rPr sz="3600"/>
              <a:t>Valued &amp; welcomed</a:t>
            </a:r>
          </a:p>
        </p:txBody>
      </p:sp>
      <p:pic>
        <p:nvPicPr>
          <p:cNvPr id="111" name="csa-is-hom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915" y="6163696"/>
            <a:ext cx="5288553" cy="305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G_2724.png"/>
          <p:cNvPicPr/>
          <p:nvPr/>
        </p:nvPicPr>
        <p:blipFill>
          <a:blip r:embed="rId2">
            <a:extLst/>
          </a:blip>
          <a:srcRect l="26148" r="26148"/>
          <a:stretch>
            <a:fillRect/>
          </a:stretch>
        </p:blipFill>
        <p:spPr>
          <a:xfrm>
            <a:off x="6413500" y="273685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What is Inclusive Employment?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3100"/>
            </a:lvl1pPr>
          </a:lstStyle>
          <a:p>
            <a:pPr lvl="0">
              <a:defRPr sz="1800"/>
            </a:pPr>
            <a:r>
              <a:rPr sz="3100"/>
              <a:t>Meaningful &amp; competitively paid positions for people with disabilities.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A word from an employer…</a:t>
            </a:r>
          </a:p>
        </p:txBody>
      </p:sp>
      <p:sp>
        <p:nvSpPr>
          <p:cNvPr id="114" name="Shape 114"/>
          <p:cNvSpPr/>
          <p:nvPr/>
        </p:nvSpPr>
        <p:spPr>
          <a:xfrm>
            <a:off x="1250372" y="8121649"/>
            <a:ext cx="963460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400"/>
              <a:t>For more info: </a:t>
            </a:r>
            <a:r>
              <a:rPr sz="4400" u="sng">
                <a:hlinkClick r:id="rId2"/>
              </a:rPr>
              <a:t>www.4to40.ca</a:t>
            </a:r>
          </a:p>
        </p:txBody>
      </p:sp>
      <p:sp>
        <p:nvSpPr>
          <p:cNvPr id="115" name="Shape 115"/>
          <p:cNvSpPr/>
          <p:nvPr/>
        </p:nvSpPr>
        <p:spPr>
          <a:xfrm>
            <a:off x="2037384" y="4552950"/>
            <a:ext cx="89300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u="sng">
                <a:hlinkClick r:id="rId3"/>
              </a:rPr>
              <a:t>University Of Regina - Inclusive Employers</a:t>
            </a:r>
            <a:r>
              <a:rPr sz="3600"/>
              <a:t>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 lvl="0">
              <a:defRPr sz="1800"/>
            </a:pPr>
            <a:r>
              <a:rPr sz="7840"/>
              <a:t>The Picture In Canada…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15.5% of Canadians have a disability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50% of the disabled are unemployed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Over </a:t>
            </a:r>
            <a:r>
              <a:rPr sz="3420" b="1"/>
              <a:t>400,000</a:t>
            </a:r>
            <a:r>
              <a:rPr sz="3420"/>
              <a:t> recent grads with a disability - who have NEVER worked… 270,000 of those have a </a:t>
            </a:r>
            <a:r>
              <a:rPr sz="3420" b="1"/>
              <a:t>POST-SECONDARY</a:t>
            </a:r>
            <a:r>
              <a:rPr sz="3420"/>
              <a:t> education!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Actual unemployment rate for people with disabilities is approaching </a:t>
            </a:r>
            <a:r>
              <a:rPr sz="4750" b="1" i="1"/>
              <a:t>70%</a:t>
            </a:r>
            <a:endParaRPr sz="3420"/>
          </a:p>
          <a:p>
            <a:pPr marL="0" lvl="0" indent="0" defTabSz="554990">
              <a:spcBef>
                <a:spcPts val="3900"/>
              </a:spcBef>
              <a:buSzTx/>
              <a:buNone/>
              <a:defRPr sz="1800"/>
            </a:pPr>
            <a:r>
              <a:rPr sz="1710" i="1"/>
              <a:t>Source:  Statsitcs Canada, 2011</a:t>
            </a:r>
          </a:p>
        </p:txBody>
      </p:sp>
      <p:pic>
        <p:nvPicPr>
          <p:cNvPr id="41" name="canad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0523" y="2230409"/>
            <a:ext cx="3040493" cy="2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G_2725.png"/>
          <p:cNvPicPr/>
          <p:nvPr/>
        </p:nvPicPr>
        <p:blipFill>
          <a:blip r:embed="rId2">
            <a:extLst/>
          </a:blip>
          <a:srcRect l="26148" r="26148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Why??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578358">
              <a:spcBef>
                <a:spcPts val="3100"/>
              </a:spcBef>
              <a:buSzTx/>
              <a:buNone/>
              <a:defRPr sz="1800"/>
            </a:pPr>
            <a:r>
              <a:rPr sz="2772"/>
              <a:t>Many myths &amp; misperceptions in HR and hiring practices that someone with a disability will:</a:t>
            </a:r>
          </a:p>
          <a:p>
            <a:pPr marL="342264" lvl="0" indent="-342264" defTabSz="578358">
              <a:spcBef>
                <a:spcPts val="3100"/>
              </a:spcBef>
              <a:defRPr sz="1800"/>
            </a:pPr>
            <a:r>
              <a:rPr sz="2772"/>
              <a:t>Cost more money</a:t>
            </a:r>
          </a:p>
          <a:p>
            <a:pPr marL="342264" lvl="0" indent="-342264" defTabSz="578358">
              <a:spcBef>
                <a:spcPts val="3100"/>
              </a:spcBef>
              <a:defRPr sz="1800"/>
            </a:pPr>
            <a:r>
              <a:rPr sz="2772"/>
              <a:t>Work less safely</a:t>
            </a:r>
          </a:p>
          <a:p>
            <a:pPr marL="342264" lvl="0" indent="-342264" defTabSz="578358">
              <a:spcBef>
                <a:spcPts val="3100"/>
              </a:spcBef>
              <a:defRPr sz="1800"/>
            </a:pPr>
            <a:r>
              <a:rPr sz="2772"/>
              <a:t>Require more supervision</a:t>
            </a:r>
          </a:p>
          <a:p>
            <a:pPr marL="342264" lvl="0" indent="-342264" defTabSz="578358">
              <a:spcBef>
                <a:spcPts val="3100"/>
              </a:spcBef>
              <a:defRPr sz="1800"/>
            </a:pPr>
            <a:r>
              <a:rPr sz="2772"/>
              <a:t>Be less innovative</a:t>
            </a:r>
          </a:p>
          <a:p>
            <a:pPr marL="0" lvl="0" indent="0" defTabSz="578358">
              <a:spcBef>
                <a:spcPts val="3100"/>
              </a:spcBef>
              <a:buSzTx/>
              <a:buNone/>
              <a:defRPr sz="1800"/>
            </a:pPr>
            <a:r>
              <a:rPr sz="2772" b="1" u="sng"/>
              <a:t>TRUTH</a:t>
            </a:r>
            <a:r>
              <a:rPr sz="2772"/>
              <a:t> - Hiring inclusively brings real economic change to workplaces….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How?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ctr">
              <a:buSzTx/>
              <a:buNone/>
              <a:defRPr sz="1800"/>
            </a:pPr>
            <a:r>
              <a:rPr sz="3600" u="sng"/>
              <a:t>THE EXAMPLE - MARK WAFER</a:t>
            </a:r>
          </a:p>
          <a:p>
            <a:pPr lvl="0">
              <a:defRPr sz="1800"/>
            </a:pPr>
            <a:r>
              <a:rPr sz="3600"/>
              <a:t>Owner of 6 Tim Hortons franchises in Ontario</a:t>
            </a:r>
          </a:p>
          <a:p>
            <a:pPr lvl="0">
              <a:defRPr sz="1800"/>
            </a:pPr>
            <a:r>
              <a:rPr sz="3600"/>
              <a:t>20 years of experience in hiring people with disabilities</a:t>
            </a:r>
          </a:p>
          <a:p>
            <a:pPr lvl="0">
              <a:defRPr sz="1800"/>
            </a:pPr>
            <a:r>
              <a:rPr sz="3600"/>
              <a:t>Currently employs 46 people with disabilities among a workforce of 250</a:t>
            </a:r>
          </a:p>
        </p:txBody>
      </p:sp>
      <p:pic>
        <p:nvPicPr>
          <p:cNvPr id="49" name="tim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806450"/>
            <a:ext cx="2057400" cy="337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tim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4600" y="806450"/>
            <a:ext cx="20574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Lower Absenteeism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85% lower than those employees without a disability</a:t>
            </a:r>
          </a:p>
          <a:p>
            <a:pPr marL="0" lvl="0" indent="0">
              <a:buSzTx/>
              <a:buNone/>
              <a:defRPr sz="1800"/>
            </a:pPr>
            <a:r>
              <a:rPr sz="3600" i="1"/>
              <a:t>Why is that?</a:t>
            </a:r>
          </a:p>
          <a:p>
            <a:pPr lvl="0">
              <a:defRPr sz="1800"/>
            </a:pPr>
            <a:r>
              <a:rPr sz="3600"/>
              <a:t>People with a disability tend to work in a safe manor</a:t>
            </a:r>
          </a:p>
          <a:p>
            <a:pPr lvl="0">
              <a:defRPr sz="1800"/>
            </a:pPr>
            <a:r>
              <a:rPr sz="3600"/>
              <a:t>In 20 years, and 122 people hired with disabilities, </a:t>
            </a:r>
            <a:r>
              <a:rPr sz="3600" b="1"/>
              <a:t>ZERO</a:t>
            </a:r>
            <a:r>
              <a:rPr sz="3600"/>
              <a:t> workplace injuries or claims (for those with disabilities)</a:t>
            </a:r>
          </a:p>
        </p:txBody>
      </p:sp>
      <p:pic>
        <p:nvPicPr>
          <p:cNvPr id="54" name="safetyfir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323133"/>
            <a:ext cx="2159000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nnovation2.jpg"/>
          <p:cNvPicPr/>
          <p:nvPr/>
        </p:nvPicPr>
        <p:blipFill>
          <a:blip r:embed="rId2">
            <a:extLst/>
          </a:blip>
          <a:srcRect l="7575" r="7575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Greater Innovation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People with disabilities have different problem solving skills.</a:t>
            </a:r>
          </a:p>
          <a:p>
            <a:pPr lvl="0">
              <a:defRPr sz="1800"/>
            </a:pPr>
            <a:r>
              <a:rPr sz="2800"/>
              <a:t>The world looks different for a person in a wheelchair, who is blind or has an intellectual disability.</a:t>
            </a:r>
          </a:p>
          <a:p>
            <a:pPr lvl="0">
              <a:defRPr sz="1800"/>
            </a:pPr>
            <a:r>
              <a:rPr sz="2800"/>
              <a:t>Innovation is created with unique problem solving skills &amp; leads to a competitive edge for employers.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Lower Turnover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952500" y="20701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Average turnover for employees in the Quick Service Restaurant (QSR) sector is </a:t>
            </a:r>
            <a:r>
              <a:rPr sz="3600" b="1"/>
              <a:t>100-125%.</a:t>
            </a:r>
            <a:r>
              <a:rPr sz="3600"/>
              <a:t>  </a:t>
            </a:r>
          </a:p>
          <a:p>
            <a:pPr lvl="1">
              <a:defRPr sz="1800"/>
            </a:pPr>
            <a:r>
              <a:rPr sz="3000" i="1"/>
              <a:t>Normal for a well-run business</a:t>
            </a:r>
          </a:p>
          <a:p>
            <a:pPr lvl="0">
              <a:defRPr sz="1800"/>
            </a:pPr>
            <a:r>
              <a:rPr sz="3600"/>
              <a:t>Average turnover in Mark’s Tim Hortons is </a:t>
            </a:r>
            <a:r>
              <a:rPr sz="3600" b="1"/>
              <a:t>38%</a:t>
            </a:r>
            <a:r>
              <a:rPr sz="3600"/>
              <a:t> AND </a:t>
            </a:r>
            <a:r>
              <a:rPr sz="3600" b="1"/>
              <a:t>55%</a:t>
            </a:r>
            <a:r>
              <a:rPr sz="3600"/>
              <a:t> for employees </a:t>
            </a:r>
            <a:r>
              <a:rPr sz="3600" u="sng"/>
              <a:t>without a disability</a:t>
            </a:r>
            <a:r>
              <a:rPr sz="3600"/>
              <a:t> - </a:t>
            </a:r>
            <a:r>
              <a:rPr sz="3600" b="1"/>
              <a:t>HALF THE AVERAGE OF THE QSR SECTOR.</a:t>
            </a:r>
          </a:p>
          <a:p>
            <a:pPr lvl="0">
              <a:defRPr sz="1800"/>
            </a:pPr>
            <a:r>
              <a:rPr sz="3600"/>
              <a:t>Why is that??</a:t>
            </a:r>
          </a:p>
        </p:txBody>
      </p:sp>
      <p:pic>
        <p:nvPicPr>
          <p:cNvPr id="62" name="turnov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0981" y="6753723"/>
            <a:ext cx="4017219" cy="2812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nclusion-graphic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3175" y="2211947"/>
            <a:ext cx="6064173" cy="377494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Because…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800"/>
              <a:t>People who do not experience life with a disability:</a:t>
            </a:r>
          </a:p>
          <a:p>
            <a:pPr marL="345722" lvl="0" indent="-345722">
              <a:defRPr sz="1800"/>
            </a:pPr>
            <a:r>
              <a:rPr sz="2800"/>
              <a:t>Want to be a part of an inclusive environment</a:t>
            </a:r>
          </a:p>
          <a:p>
            <a:pPr marL="345722" lvl="0" indent="-345722">
              <a:defRPr sz="1800"/>
            </a:pPr>
            <a:r>
              <a:rPr sz="2800"/>
              <a:t>Be involved in something special</a:t>
            </a:r>
          </a:p>
          <a:p>
            <a:pPr marL="0" lvl="0" indent="0">
              <a:buSzTx/>
              <a:buNone/>
              <a:defRPr sz="1800"/>
            </a:pPr>
            <a:r>
              <a:rPr sz="2800"/>
              <a:t>Therefore, their turnover rate is lower as well.  Workplaces experience a diverse and happier culture.  </a:t>
            </a:r>
          </a:p>
        </p:txBody>
      </p:sp>
      <p:pic>
        <p:nvPicPr>
          <p:cNvPr id="67" name="happyemployee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4921" y="6054899"/>
            <a:ext cx="5580758" cy="2812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Macintosh PowerPoint</Application>
  <PresentationFormat>Custom</PresentationFormat>
  <Paragraphs>83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White</vt:lpstr>
      <vt:lpstr>The Business Case for Inclusive Employment</vt:lpstr>
      <vt:lpstr>What is Inclusive Employment?</vt:lpstr>
      <vt:lpstr>The Picture In Canada…</vt:lpstr>
      <vt:lpstr>Why??</vt:lpstr>
      <vt:lpstr>How?</vt:lpstr>
      <vt:lpstr>Lower Absenteeism</vt:lpstr>
      <vt:lpstr>Greater Innovation</vt:lpstr>
      <vt:lpstr>Lower Turnover</vt:lpstr>
      <vt:lpstr>Because…</vt:lpstr>
      <vt:lpstr>The Dollars &amp; Cents</vt:lpstr>
      <vt:lpstr>Slide 11</vt:lpstr>
      <vt:lpstr>Miranda Klinger</vt:lpstr>
      <vt:lpstr>What is 4to40?</vt:lpstr>
      <vt:lpstr>What do we do?</vt:lpstr>
      <vt:lpstr>The Business Community</vt:lpstr>
      <vt:lpstr>Carve &amp; Customize</vt:lpstr>
      <vt:lpstr>Hiring Processes</vt:lpstr>
      <vt:lpstr>Job Coaching</vt:lpstr>
      <vt:lpstr>Success…</vt:lpstr>
      <vt:lpstr>A word from an employer…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Business Case for Inclusive Employment</dc:title>
  <cp:lastModifiedBy>Nola Joorisity</cp:lastModifiedBy>
  <cp:revision>1</cp:revision>
  <dcterms:created xsi:type="dcterms:W3CDTF">2017-02-07T03:47:32Z</dcterms:created>
  <dcterms:modified xsi:type="dcterms:W3CDTF">2017-02-07T03:47:58Z</dcterms:modified>
</cp:coreProperties>
</file>